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294" r:id="rId5"/>
    <p:sldId id="295" r:id="rId6"/>
    <p:sldId id="282" r:id="rId7"/>
    <p:sldId id="288" r:id="rId8"/>
    <p:sldId id="290" r:id="rId9"/>
    <p:sldId id="291" r:id="rId10"/>
    <p:sldId id="292" r:id="rId11"/>
    <p:sldId id="287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Thandapral" initials="JT" lastIdx="1" clrIdx="0">
    <p:extLst>
      <p:ext uri="{19B8F6BF-5375-455C-9EA6-DF929625EA0E}">
        <p15:presenceInfo xmlns:p15="http://schemas.microsoft.com/office/powerpoint/2012/main" userId="S::thandapral.j@northeastern.edu::905b48a2-f94c-4240-ab2e-70001b234c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4E971-E570-4F03-8092-02DF54FD1AF2}" v="1760" dt="2023-04-18T20:43:57.883"/>
    <p1510:client id="{1660090D-4ADC-40A3-8363-13A5F040A056}" v="21" dt="2023-04-26T23:28:21.970"/>
    <p1510:client id="{2706D8F6-4AAA-8E5C-004B-EEA2844D60D9}" v="18" dt="2023-04-26T20:52:07.102"/>
    <p1510:client id="{30AD0482-141A-2232-913F-A2961D84D665}" v="21" dt="2023-04-17T22:55:01.155"/>
    <p1510:client id="{612F8B27-D77C-6572-9465-920E582787AE}" v="80" dt="2023-04-26T20:56:30.644"/>
    <p1510:client id="{7015E9AC-C7CF-4D54-890B-7C2826718B1A}" v="47" dt="2023-04-17T22:08:03.362"/>
    <p1510:client id="{78D2C18F-AA35-1EA7-B241-71CF794610A6}" v="2697" dt="2023-04-18T01:20:07.292"/>
    <p1510:client id="{7EE73EC0-9CE6-2C32-B8E9-934B6FABC69D}" v="64" dt="2023-04-17T23:00:35.288"/>
    <p1510:client id="{8293D0A3-DBE6-918A-612B-B78C55E0ABB4}" v="335" dt="2023-04-26T22:10:47.055"/>
    <p1510:client id="{8832D966-F3CD-7BE9-F85C-555BFE37E0CC}" v="679" dt="2023-04-27T00:13:27.803"/>
    <p1510:client id="{9A016283-650F-4FDC-ADA0-47B0E7588DD2}" v="34" dt="2023-04-27T00:10:14.845"/>
    <p1510:client id="{B5DFE762-B88B-90A1-1206-C47BC3643264}" v="24" dt="2023-04-17T23:03:49.362"/>
    <p1510:client id="{D4A1E157-FC1B-4807-811B-3C71105DA042}" v="1" dt="2023-04-26T23:30:22.395"/>
    <p1510:client id="{D5449D6F-AC04-342A-EDA6-F4D13C6D5048}" v="4" dt="2023-04-17T22:59:05.809"/>
    <p1510:client id="{F3CA702F-7858-4CF8-93D5-32F6B974C37F}" v="10" dt="2023-04-26T20:53:46.614"/>
    <p1510:client id="{F93CFC47-8330-9B82-0E80-CEE63A8CA303}" v="6" dt="2023-04-17T23:04:43.880"/>
    <p1510:client id="{FE5DC310-AD32-1847-F3C9-7537024B5F35}" v="225" dt="2023-04-27T00:14:54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56797-5FA9-495D-9A45-C4124CC12029}" type="datetimeFigureOut">
              <a:rPr lang="en-US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95C28-6807-4394-9C17-A2E8D46F22D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4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95C28-6807-4394-9C17-A2E8D46F22D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8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8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1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3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1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3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67AC7-05B6-489A-B704-B9A66899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35" y="516225"/>
            <a:ext cx="10853895" cy="114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latin typeface="+mj-lt"/>
                <a:ea typeface="+mj-ea"/>
                <a:cs typeface="+mj-cs"/>
              </a:rPr>
              <a:t>Autonomous Lane and Number plate detection</a:t>
            </a:r>
            <a:br>
              <a:rPr lang="en-US" sz="3200" b="1" kern="1200"/>
            </a:br>
            <a:r>
              <a:rPr lang="en-US" sz="3200" b="1" kern="1200">
                <a:latin typeface="+mj-lt"/>
                <a:ea typeface="+mj-ea"/>
                <a:cs typeface="+mj-cs"/>
              </a:rPr>
              <a:t>using Classic Computer Vision and </a:t>
            </a:r>
            <a:r>
              <a:rPr lang="en-US" sz="3200" b="1"/>
              <a:t>Deep Learning</a:t>
            </a:r>
            <a:endParaRPr lang="en-US" sz="3200" kern="1200">
              <a:latin typeface="+mj-lt"/>
              <a:cs typeface="Calibri Light"/>
            </a:endParaRPr>
          </a:p>
          <a:p>
            <a:pPr algn="ctr"/>
            <a:endParaRPr lang="en-US" sz="3200" kern="1200">
              <a:latin typeface="+mj-lt"/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A picture containing text, tree, sky, outdoor&#10;&#10;Description automatically generated">
            <a:extLst>
              <a:ext uri="{FF2B5EF4-FFF2-40B4-BE49-F238E27FC236}">
                <a16:creationId xmlns:a16="http://schemas.microsoft.com/office/drawing/2014/main" id="{03C1D712-49FD-73F4-C53E-3C961789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68" y="1452804"/>
            <a:ext cx="7544480" cy="3484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82C7C-7676-44A2-AD9C-8D58967142D6}"/>
              </a:ext>
            </a:extLst>
          </p:cNvPr>
          <p:cNvSpPr txBox="1"/>
          <p:nvPr/>
        </p:nvSpPr>
        <p:spPr>
          <a:xfrm>
            <a:off x="3602788" y="5016499"/>
            <a:ext cx="5347368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>
                <a:ea typeface="+mn-lt"/>
                <a:cs typeface="+mn-lt"/>
              </a:rPr>
              <a:t>CS 5330: Pattern Recognition and 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6B2A9-3597-5436-7EB3-F55D3B1EB307}"/>
              </a:ext>
            </a:extLst>
          </p:cNvPr>
          <p:cNvSpPr txBox="1"/>
          <p:nvPr/>
        </p:nvSpPr>
        <p:spPr>
          <a:xfrm>
            <a:off x="508000" y="5855369"/>
            <a:ext cx="11196052" cy="5632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sz="1700" b="1">
                <a:latin typeface="Calibri Light"/>
                <a:cs typeface="Arial"/>
              </a:rPr>
              <a:t>Members:</a:t>
            </a:r>
            <a:br>
              <a:rPr lang="en-US" sz="1700" b="1">
                <a:latin typeface="Calibri Light"/>
                <a:cs typeface="Arial"/>
              </a:rPr>
            </a:br>
            <a:r>
              <a:rPr lang="en-US" sz="1700">
                <a:latin typeface="Calibri Light"/>
                <a:cs typeface="Arial"/>
              </a:rPr>
              <a:t>Dev Vaibhav | Siddharth Maheshwari | Skanda </a:t>
            </a:r>
            <a:r>
              <a:rPr lang="en-US" sz="1700" err="1">
                <a:latin typeface="Calibri Light"/>
                <a:cs typeface="Arial"/>
              </a:rPr>
              <a:t>Akkihebbal</a:t>
            </a:r>
            <a:r>
              <a:rPr lang="en-US" sz="1700">
                <a:latin typeface="Calibri Light"/>
                <a:cs typeface="Arial"/>
              </a:rPr>
              <a:t> Prasanna</a:t>
            </a:r>
            <a:endParaRPr lang="en-US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27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E3B-CF72-4AEF-BEA0-C22BC429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406" y="115378"/>
            <a:ext cx="8823511" cy="529315"/>
          </a:xfrm>
        </p:spPr>
        <p:txBody>
          <a:bodyPr>
            <a:noAutofit/>
          </a:bodyPr>
          <a:lstStyle/>
          <a:p>
            <a:pPr algn="ctr"/>
            <a:r>
              <a:rPr lang="en-US" sz="2000" b="1" i="1">
                <a:latin typeface="Calibri Light"/>
                <a:cs typeface="Calibri Light"/>
              </a:rPr>
              <a:t>Lane Detection Using Classical Computer Vision Approach</a:t>
            </a:r>
            <a:endParaRPr lang="en-US" sz="2000" b="1" i="1">
              <a:latin typeface="Calibri Light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323ACE2-1217-CF43-8E05-EF4F7FDD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39" y="502309"/>
            <a:ext cx="7938677" cy="1855582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000175F8-FFE1-CB2E-73EA-D19B1A8A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65" y="4307828"/>
            <a:ext cx="2855258" cy="1682551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00AB14E6-B956-0272-0EE6-03B92916C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195" y="2559791"/>
            <a:ext cx="2743200" cy="1603948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6E8A287-34E2-9B29-5BEB-0221BB773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371" y="2557835"/>
            <a:ext cx="2743200" cy="1607862"/>
          </a:xfrm>
          <a:prstGeom prst="rect">
            <a:avLst/>
          </a:prstGeom>
        </p:spPr>
      </p:pic>
      <p:pic>
        <p:nvPicPr>
          <p:cNvPr id="11" name="Picture 17" descr="A picture containing arrow&#10;&#10;Description automatically generated">
            <a:extLst>
              <a:ext uri="{FF2B5EF4-FFF2-40B4-BE49-F238E27FC236}">
                <a16:creationId xmlns:a16="http://schemas.microsoft.com/office/drawing/2014/main" id="{24322AD2-D3B4-9EAB-2DB2-A519179A8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782" y="2558984"/>
            <a:ext cx="2743200" cy="1627974"/>
          </a:xfrm>
          <a:prstGeom prst="rect">
            <a:avLst/>
          </a:prstGeom>
        </p:spPr>
      </p:pic>
      <p:pic>
        <p:nvPicPr>
          <p:cNvPr id="13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6EED8034-2E96-3205-B768-B95874BF5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784" y="4345869"/>
            <a:ext cx="2743200" cy="1617675"/>
          </a:xfrm>
          <a:prstGeom prst="rect">
            <a:avLst/>
          </a:prstGeom>
        </p:spPr>
      </p:pic>
      <p:pic>
        <p:nvPicPr>
          <p:cNvPr id="15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5FC080-8898-6004-E648-C907C2BC26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1" y="4386350"/>
            <a:ext cx="2743200" cy="16039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14929-FEA9-0B1C-F065-5C67679DE449}"/>
              </a:ext>
            </a:extLst>
          </p:cNvPr>
          <p:cNvSpPr txBox="1"/>
          <p:nvPr/>
        </p:nvSpPr>
        <p:spPr>
          <a:xfrm>
            <a:off x="2134720" y="6387352"/>
            <a:ext cx="98191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Gaussian Blur, Grayscale, Canny Edge Detection, ROI Extraction, Cropped Edges, Mask Output (Left to Right)</a:t>
            </a:r>
          </a:p>
        </p:txBody>
      </p:sp>
    </p:spTree>
    <p:extLst>
      <p:ext uri="{BB962C8B-B14F-4D97-AF65-F5344CB8AC3E}">
        <p14:creationId xmlns:p14="http://schemas.microsoft.com/office/powerpoint/2010/main" val="237675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D5F1F9C-95DF-88CB-138C-B4F9A207C862}"/>
              </a:ext>
            </a:extLst>
          </p:cNvPr>
          <p:cNvSpPr txBox="1"/>
          <p:nvPr/>
        </p:nvSpPr>
        <p:spPr>
          <a:xfrm>
            <a:off x="1182810" y="6237743"/>
            <a:ext cx="98191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Lane Detection in </a:t>
            </a:r>
            <a:r>
              <a:rPr lang="en-US" sz="1200">
                <a:ea typeface="+mn-lt"/>
                <a:cs typeface="+mn-lt"/>
              </a:rPr>
              <a:t>not-so-bright sunlight</a:t>
            </a:r>
            <a:r>
              <a:rPr lang="en-US" sz="1200">
                <a:cs typeface="Calibri"/>
              </a:rPr>
              <a:t>, </a:t>
            </a:r>
            <a:r>
              <a:rPr lang="en-US" sz="1200">
                <a:ea typeface="+mn-lt"/>
                <a:cs typeface="+mn-lt"/>
              </a:rPr>
              <a:t>on a sunny day</a:t>
            </a:r>
            <a:r>
              <a:rPr lang="en-US" sz="1200">
                <a:cs typeface="Calibri"/>
              </a:rPr>
              <a:t>,</a:t>
            </a:r>
            <a:r>
              <a:rPr lang="en-US" sz="1200">
                <a:ea typeface="+mn-lt"/>
                <a:cs typeface="+mn-lt"/>
              </a:rPr>
              <a:t> and, during  dusk</a:t>
            </a:r>
            <a:r>
              <a:rPr lang="en-US" sz="1200">
                <a:cs typeface="Calibri"/>
              </a:rPr>
              <a:t>(Left to Right)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1A8D36C-177D-216D-63A9-55388F9092ED}"/>
              </a:ext>
            </a:extLst>
          </p:cNvPr>
          <p:cNvSpPr txBox="1">
            <a:spLocks/>
          </p:cNvSpPr>
          <p:nvPr/>
        </p:nvSpPr>
        <p:spPr>
          <a:xfrm>
            <a:off x="1265406" y="115378"/>
            <a:ext cx="8823511" cy="52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1">
                <a:latin typeface="Calibri Light"/>
                <a:cs typeface="Calibri Light"/>
              </a:rPr>
              <a:t>Lane Detection Using Classical Computer Vision Approach</a:t>
            </a:r>
            <a:endParaRPr lang="en-US" sz="2000" b="1" i="1">
              <a:latin typeface="Calibri Light"/>
              <a:cs typeface="Calibri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500222F8-4C80-35DC-E324-8349154E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16463"/>
            <a:ext cx="2743200" cy="1575368"/>
          </a:xfrm>
          <a:prstGeom prst="rect">
            <a:avLst/>
          </a:prstGeom>
        </p:spPr>
      </p:pic>
      <p:pic>
        <p:nvPicPr>
          <p:cNvPr id="26" name="Picture 26" descr="A picture containing sky, scene, way, outdoor&#10;&#10;Description automatically generated">
            <a:extLst>
              <a:ext uri="{FF2B5EF4-FFF2-40B4-BE49-F238E27FC236}">
                <a16:creationId xmlns:a16="http://schemas.microsoft.com/office/drawing/2014/main" id="{751A97E2-758C-4ADC-93D2-E50565F6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36" y="4307369"/>
            <a:ext cx="2743200" cy="1582615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809FD66-B668-99DE-54B9-82DD328A2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2403391"/>
            <a:ext cx="2743200" cy="15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E3B-CF72-4AEF-BEA0-C22BC429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9" y="198870"/>
            <a:ext cx="11599571" cy="61722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latin typeface="Calibri Light"/>
                <a:cs typeface="Calibri Light"/>
              </a:rPr>
              <a:t>Object Detection using YOLOv5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CAA642B-9C20-7EF7-1B40-C2AA68F5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0" y="959996"/>
            <a:ext cx="5093594" cy="1749660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9E86F78-A8B0-C085-3B5F-A88A13CB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4" y="3287035"/>
            <a:ext cx="4836016" cy="2657989"/>
          </a:xfrm>
          <a:prstGeom prst="rect">
            <a:avLst/>
          </a:prstGeom>
        </p:spPr>
      </p:pic>
      <p:pic>
        <p:nvPicPr>
          <p:cNvPr id="7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BCA92EB-4F3E-3FFA-AE2C-210843B6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85" y="1651523"/>
            <a:ext cx="5984383" cy="2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6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E3B-CF72-4AEF-BEA0-C22BC429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9" y="198870"/>
            <a:ext cx="11599571" cy="61722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latin typeface="Calibri Light"/>
                <a:cs typeface="Calibri Light"/>
              </a:rPr>
              <a:t>Object Detection Results</a:t>
            </a:r>
            <a:endParaRPr lang="en-US">
              <a:latin typeface="Calibri Light"/>
              <a:cs typeface="Calibri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69588B-86A7-996F-39F1-A1D5B51F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660" y="987913"/>
            <a:ext cx="1619250" cy="1619250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CEDE2C-BA5B-3401-C852-D67AC512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333" y="986912"/>
            <a:ext cx="1685925" cy="16859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B09D9BD-2EC9-C712-04A3-654CD02C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146" y="3025705"/>
            <a:ext cx="4621369" cy="2684759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513FD82-3A9D-0585-84B5-2F9DCFFDF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07" y="1248878"/>
            <a:ext cx="6091707" cy="4542693"/>
          </a:xfrm>
          <a:prstGeom prst="rect">
            <a:avLst/>
          </a:prstGeom>
        </p:spPr>
      </p:pic>
      <p:pic>
        <p:nvPicPr>
          <p:cNvPr id="8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77D46FAE-2E01-4EE0-F60E-737EAED2F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337635"/>
            <a:ext cx="2743200" cy="182730"/>
          </a:xfrm>
          <a:prstGeom prst="rect">
            <a:avLst/>
          </a:prstGeom>
        </p:spPr>
      </p:pic>
      <p:pic>
        <p:nvPicPr>
          <p:cNvPr id="9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F5FA99CE-4F9A-4DC5-F4A1-29D915638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337635"/>
            <a:ext cx="2743200" cy="182730"/>
          </a:xfrm>
          <a:prstGeom prst="rect">
            <a:avLst/>
          </a:prstGeom>
        </p:spPr>
      </p:pic>
      <p:pic>
        <p:nvPicPr>
          <p:cNvPr id="10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F84FD0C7-5AA0-66B0-A36C-64C0785D1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83" y="5977804"/>
            <a:ext cx="9611932" cy="6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9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1B8FD-CF0E-F887-7EA8-9593C16B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Calibri Light"/>
                <a:cs typeface="Calibri"/>
              </a:rPr>
              <a:t>Number plate recognition using Tesseract OCR</a:t>
            </a:r>
          </a:p>
        </p:txBody>
      </p:sp>
      <p:pic>
        <p:nvPicPr>
          <p:cNvPr id="5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D1A0D67-65B3-0ED7-3FDE-C7F83B2E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041"/>
            <a:ext cx="10512547" cy="47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0D4F8A3-5BB1-D78C-C0BF-B8D4AEC3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7" y="847477"/>
            <a:ext cx="2682769" cy="874102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F0A6114-74A0-E176-B583-83F9BA74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77" y="2439917"/>
            <a:ext cx="2682769" cy="823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D0717-C3A8-FE82-5072-687C18DB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4" y="369062"/>
            <a:ext cx="2651005" cy="439919"/>
          </a:xfrm>
        </p:spPr>
        <p:txBody>
          <a:bodyPr anchor="b">
            <a:noAutofit/>
          </a:bodyPr>
          <a:lstStyle/>
          <a:p>
            <a:pPr defTabSz="813816"/>
            <a:r>
              <a:rPr lang="en-US" sz="1780" b="1" kern="1200" err="1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Lumination</a:t>
            </a:r>
            <a:r>
              <a:rPr lang="en-US" sz="1780" b="1" kern="1200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 Correction</a:t>
            </a:r>
            <a:endParaRPr lang="en-US" sz="2000" b="1">
              <a:solidFill>
                <a:srgbClr val="FF0000"/>
              </a:solidFill>
              <a:ea typeface="Calibri Light"/>
              <a:cs typeface="Calibri Light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56E2D0-45C4-B6CA-B64F-64B9717D2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8572" y="3609483"/>
            <a:ext cx="9668852" cy="261734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47ED866-E08D-C112-836D-DD8F49C22998}"/>
              </a:ext>
            </a:extLst>
          </p:cNvPr>
          <p:cNvSpPr txBox="1">
            <a:spLocks/>
          </p:cNvSpPr>
          <p:nvPr/>
        </p:nvSpPr>
        <p:spPr>
          <a:xfrm>
            <a:off x="479942" y="3258803"/>
            <a:ext cx="3736600" cy="4618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How to Perform Tesseract OCR </a:t>
            </a:r>
            <a:endParaRPr lang="en-US" sz="2000">
              <a:ea typeface="Calibri Light"/>
              <a:cs typeface="Calibri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36F60C2-B6F0-AA47-5898-AB46E8BE0113}"/>
              </a:ext>
            </a:extLst>
          </p:cNvPr>
          <p:cNvSpPr txBox="1">
            <a:spLocks/>
          </p:cNvSpPr>
          <p:nvPr/>
        </p:nvSpPr>
        <p:spPr>
          <a:xfrm>
            <a:off x="422685" y="2000773"/>
            <a:ext cx="3034801" cy="450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Before </a:t>
            </a:r>
            <a:r>
              <a:rPr lang="en-US" sz="1780" b="1" kern="1200" err="1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Lumination</a:t>
            </a:r>
            <a:r>
              <a:rPr lang="en-US" sz="1780" b="1" kern="1200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 Correction</a:t>
            </a:r>
            <a:endParaRPr lang="en-US" sz="2000">
              <a:ea typeface="Calibri Light"/>
              <a:cs typeface="Calibri Ligh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A6D163E-C97D-7BAA-FEE4-20A881CE4892}"/>
              </a:ext>
            </a:extLst>
          </p:cNvPr>
          <p:cNvSpPr txBox="1">
            <a:spLocks/>
          </p:cNvSpPr>
          <p:nvPr/>
        </p:nvSpPr>
        <p:spPr>
          <a:xfrm>
            <a:off x="3862282" y="373080"/>
            <a:ext cx="2651005" cy="4399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13816">
              <a:spcAft>
                <a:spcPts val="600"/>
              </a:spcAft>
            </a:pPr>
            <a:r>
              <a:rPr lang="en-US" sz="1780" b="1" kern="1200">
                <a:solidFill>
                  <a:srgbClr val="FF0000"/>
                </a:solidFill>
                <a:latin typeface="+mj-lt"/>
                <a:ea typeface="+mj-ea"/>
                <a:cs typeface="Calibri Light"/>
              </a:rPr>
              <a:t>Results:  </a:t>
            </a:r>
            <a:endParaRPr lang="en-US" sz="2000" b="1">
              <a:solidFill>
                <a:srgbClr val="FF0000"/>
              </a:solidFill>
              <a:ea typeface="Calibri Light"/>
              <a:cs typeface="Calibri Light"/>
            </a:endParaRPr>
          </a:p>
        </p:txBody>
      </p:sp>
      <p:pic>
        <p:nvPicPr>
          <p:cNvPr id="32" name="Picture 32" descr="A picture containing text, road, outdoor, car&#10;&#10;Description automatically generated">
            <a:extLst>
              <a:ext uri="{FF2B5EF4-FFF2-40B4-BE49-F238E27FC236}">
                <a16:creationId xmlns:a16="http://schemas.microsoft.com/office/drawing/2014/main" id="{D4BE2E8B-CD30-DF3D-E892-077E63903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86" y="1995816"/>
            <a:ext cx="3246396" cy="1339438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DC083C0A-20AB-F8AB-0755-5718F31B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56" t="-108" r="4484" b="934"/>
          <a:stretch/>
        </p:blipFill>
        <p:spPr>
          <a:xfrm>
            <a:off x="7241089" y="597295"/>
            <a:ext cx="2423751" cy="1407226"/>
          </a:xfrm>
          <a:prstGeom prst="rect">
            <a:avLst/>
          </a:prstGeom>
        </p:spPr>
      </p:pic>
      <p:pic>
        <p:nvPicPr>
          <p:cNvPr id="34" name="Picture 3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E035AA0-5DC7-4E3A-1136-5AF3A2BF7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002" y="588723"/>
            <a:ext cx="2309076" cy="13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9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A30D-1A31-52B3-BEFF-3B2CD84C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Calibri Light"/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C1CC-8ECF-8363-479B-34F8DE63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86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/>
          </a:p>
          <a:p>
            <a:r>
              <a:rPr lang="en-US">
                <a:ea typeface="+mn-lt"/>
                <a:cs typeface="+mn-lt"/>
              </a:rPr>
              <a:t>Our system successfully detects lanes and car number plates using a combination of computer vision and deep learning techniques. </a:t>
            </a:r>
          </a:p>
          <a:p>
            <a:r>
              <a:rPr lang="en-US">
                <a:ea typeface="+mn-lt"/>
                <a:cs typeface="+mn-lt"/>
              </a:rPr>
              <a:t>It has demonstrated reliable performance in real-time and can adapt to different road conditions. </a:t>
            </a:r>
          </a:p>
          <a:p>
            <a:r>
              <a:rPr lang="en-US">
                <a:ea typeface="+mn-lt"/>
                <a:cs typeface="+mn-lt"/>
              </a:rPr>
              <a:t>The potential applications of this system extend beyond the scope of this study and can be used in various fields such as road safety, traffic management, and security. </a:t>
            </a:r>
          </a:p>
          <a:p>
            <a:r>
              <a:rPr lang="en-US">
                <a:ea typeface="+mn-lt"/>
                <a:cs typeface="+mn-lt"/>
              </a:rPr>
              <a:t>In summary, our system offers a promising solution for detecting lanes and car number plates autonomously, which could significantly improve road safety and security.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1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0D7E-471C-E5E7-74FF-BED6D2B8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225"/>
          </a:xfrm>
        </p:spPr>
        <p:txBody>
          <a:bodyPr>
            <a:noAutofit/>
          </a:bodyPr>
          <a:lstStyle/>
          <a:p>
            <a:pPr algn="ctr"/>
            <a:r>
              <a:rPr lang="en-US" sz="3200" b="1" i="1">
                <a:ea typeface="Calibri Light"/>
                <a:cs typeface="Calibri Light"/>
              </a:rPr>
              <a:t>Results</a:t>
            </a:r>
          </a:p>
        </p:txBody>
      </p:sp>
      <p:pic>
        <p:nvPicPr>
          <p:cNvPr id="3" name="lane_prcv_demo-2023-04-26_19.19.28">
            <a:hlinkClick r:id="" action="ppaction://media"/>
            <a:extLst>
              <a:ext uri="{FF2B5EF4-FFF2-40B4-BE49-F238E27FC236}">
                <a16:creationId xmlns:a16="http://schemas.microsoft.com/office/drawing/2014/main" id="{7EE1754A-770B-1947-CC64-4563F13F1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297" y="990174"/>
            <a:ext cx="9088912" cy="53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BF7A6AE2D4B4F997F04BA04EA87B7" ma:contentTypeVersion="15" ma:contentTypeDescription="Create a new document." ma:contentTypeScope="" ma:versionID="64ebf7df4ac211fad70589c75eabbd25">
  <xsd:schema xmlns:xsd="http://www.w3.org/2001/XMLSchema" xmlns:xs="http://www.w3.org/2001/XMLSchema" xmlns:p="http://schemas.microsoft.com/office/2006/metadata/properties" xmlns:ns3="6af8d281-0e61-4191-9273-f920b3356478" xmlns:ns4="549b02a4-2e87-4e3c-b462-3ebbe22108ea" targetNamespace="http://schemas.microsoft.com/office/2006/metadata/properties" ma:root="true" ma:fieldsID="2f75b39f9122a85fac675a510441dc3c" ns3:_="" ns4:_="">
    <xsd:import namespace="6af8d281-0e61-4191-9273-f920b3356478"/>
    <xsd:import namespace="549b02a4-2e87-4e3c-b462-3ebbe22108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f8d281-0e61-4191-9273-f920b3356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b02a4-2e87-4e3c-b462-3ebbe22108e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af8d281-0e61-4191-9273-f920b3356478" xsi:nil="true"/>
  </documentManagement>
</p:properties>
</file>

<file path=customXml/itemProps1.xml><?xml version="1.0" encoding="utf-8"?>
<ds:datastoreItem xmlns:ds="http://schemas.openxmlformats.org/officeDocument/2006/customXml" ds:itemID="{D4487E8C-3A1C-4754-A6B0-7D1C1D2773B3}">
  <ds:schemaRefs>
    <ds:schemaRef ds:uri="549b02a4-2e87-4e3c-b462-3ebbe22108ea"/>
    <ds:schemaRef ds:uri="6af8d281-0e61-4191-9273-f920b33564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B5B3DA-2DF6-4A44-9892-DB2C0E26C1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2FBAF6-D244-436B-9069-B406EA9808C6}">
  <ds:schemaRefs>
    <ds:schemaRef ds:uri="549b02a4-2e87-4e3c-b462-3ebbe22108ea"/>
    <ds:schemaRef ds:uri="6af8d281-0e61-4191-9273-f920b33564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Autonomous Lane and Number plate detection using Classic Computer Vision and Deep Learning </vt:lpstr>
      <vt:lpstr>Lane Detection Using Classical Computer Vision Approach</vt:lpstr>
      <vt:lpstr>PowerPoint Presentation</vt:lpstr>
      <vt:lpstr>Object Detection using YOLOv5</vt:lpstr>
      <vt:lpstr>Object Detection Results</vt:lpstr>
      <vt:lpstr>Number plate recognition using Tesseract OCR</vt:lpstr>
      <vt:lpstr>Lumination Correction</vt:lpstr>
      <vt:lpstr>Conclusion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2013-07-15T20:26:40Z</dcterms:created>
  <dcterms:modified xsi:type="dcterms:W3CDTF">2023-04-27T00:18:27Z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0x010100B30BF7A6AE2D4B4F997F04BA04EA87B7</vt:lpwstr>
  </property>
</Properties>
</file>